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5" r:id="rId1"/>
  </p:sldMasterIdLst>
  <p:notesMasterIdLst>
    <p:notesMasterId r:id="rId13"/>
  </p:notesMasterIdLst>
  <p:handoutMasterIdLst>
    <p:handoutMasterId r:id="rId14"/>
  </p:handoutMasterIdLst>
  <p:sldIdLst>
    <p:sldId id="343" r:id="rId2"/>
    <p:sldId id="344" r:id="rId3"/>
    <p:sldId id="257" r:id="rId4"/>
    <p:sldId id="345" r:id="rId5"/>
    <p:sldId id="284" r:id="rId6"/>
    <p:sldId id="347" r:id="rId7"/>
    <p:sldId id="352" r:id="rId8"/>
    <p:sldId id="351" r:id="rId9"/>
    <p:sldId id="350" r:id="rId10"/>
    <p:sldId id="353" r:id="rId11"/>
    <p:sldId id="349" r:id="rId1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FF7"/>
    <a:srgbClr val="D0D1D9"/>
    <a:srgbClr val="F6F9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89" autoAdjust="0"/>
    <p:restoredTop sz="94634" autoAdjust="0"/>
  </p:normalViewPr>
  <p:slideViewPr>
    <p:cSldViewPr snapToGrid="0">
      <p:cViewPr varScale="1">
        <p:scale>
          <a:sx n="114" d="100"/>
          <a:sy n="114" d="100"/>
        </p:scale>
        <p:origin x="54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Столбец1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A50-4A0B-927B-9429834BBD8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BA50-4A0B-927B-9429834BBD8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A50-4A0B-927B-9429834BBD8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BA50-4A0B-927B-9429834BBD8A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952C07F5-C9C1-4145-B203-031B30A88BA3}" type="VALUE">
                      <a:rPr lang="ru-RU" smtClean="0"/>
                      <a:pPr/>
                      <a:t>[ЗНАЧЕНИЕ]</a:t>
                    </a:fld>
                    <a:r>
                      <a:rPr lang="ru-RU" dirty="0"/>
                      <a:t>млн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BA50-4A0B-927B-9429834BBD8A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452B96C8-4DD2-45C6-BA57-C638540F9B38}" type="VALUE">
                      <a:rPr lang="ru-RU" smtClean="0"/>
                      <a:pPr/>
                      <a:t>[ЗНАЧЕНИЕ]</a:t>
                    </a:fld>
                    <a:r>
                      <a:rPr lang="ru-RU" dirty="0"/>
                      <a:t>млн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BA50-4A0B-927B-9429834BBD8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419DDA16-383F-4663-913B-A0BD779173AF}" type="VALUE">
                      <a:rPr lang="ru-RU" smtClean="0"/>
                      <a:pPr/>
                      <a:t>[ЗНАЧЕНИЕ]</a:t>
                    </a:fld>
                    <a:r>
                      <a:rPr lang="ru-RU" dirty="0"/>
                      <a:t>млн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BA50-4A0B-927B-9429834BBD8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17441089-2BB2-40EB-A574-4784C1F7D955}" type="VALUE">
                      <a:rPr lang="ru-RU" smtClean="0"/>
                      <a:pPr/>
                      <a:t>[ЗНАЧЕНИЕ]</a:t>
                    </a:fld>
                    <a:r>
                      <a:rPr lang="ru-RU" dirty="0"/>
                      <a:t>млн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BA50-4A0B-927B-9429834BBD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4"/>
                <c:pt idx="0">
                  <c:v>Origin</c:v>
                </c:pt>
                <c:pt idx="1">
                  <c:v>Steam</c:v>
                </c:pt>
                <c:pt idx="2">
                  <c:v>Ubisoft</c:v>
                </c:pt>
                <c:pt idx="3">
                  <c:v>Остальные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3</c:v>
                </c:pt>
                <c:pt idx="1">
                  <c:v>16</c:v>
                </c:pt>
                <c:pt idx="2">
                  <c:v>6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50-4A0B-927B-9429834BBD8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14290625000000001"/>
          <c:y val="3.281249798151464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Развитие проекта в течении первых двух лет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tx1">
                  <a:lumMod val="85000"/>
                  <a:lumOff val="15000"/>
                </a:schemeClr>
              </a:solidFill>
              <a:ln w="19050">
                <a:solidFill>
                  <a:schemeClr val="tx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tx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A2C-4A9A-B466-F03292E1DE01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ru-RU" dirty="0"/>
                      <a:t>$</a:t>
                    </a:r>
                    <a:fld id="{B75B2F06-F292-48AC-B461-D96653AF7E93}" type="VALUE">
                      <a:rPr lang="en-US" smtClean="0"/>
                      <a:pPr/>
                      <a:t>[ЗНАЧЕНИЕ]</a:t>
                    </a:fld>
                    <a:endParaRPr lang="en-US" dirty="0"/>
                  </a:p>
                  <a:p>
                    <a:r>
                      <a:rPr lang="en-US" dirty="0"/>
                      <a:t>Расходы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ru-RU" dirty="0"/>
                      <a:t>$</a:t>
                    </a:r>
                    <a:fld id="{C2BB3916-19AD-4566-B6ED-8DFD737867FE}" type="VALUE">
                      <a:rPr lang="en-US" smtClean="0"/>
                      <a:pPr/>
                      <a:t>[ЗНАЧЕНИЕ]</a:t>
                    </a:fld>
                    <a:endParaRPr lang="en-US" dirty="0"/>
                  </a:p>
                  <a:p>
                    <a:r>
                      <a:rPr lang="en-US" dirty="0"/>
                      <a:t>Доходы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2"/>
              <c:layout>
                <c:manualLayout>
                  <c:x val="-1.5578248031496064E-2"/>
                  <c:y val="-2.3437498558224745E-2"/>
                </c:manualLayout>
              </c:layout>
              <c:tx>
                <c:rich>
                  <a:bodyPr/>
                  <a:lstStyle/>
                  <a:p>
                    <a:r>
                      <a:rPr lang="ru-RU" dirty="0"/>
                      <a:t>$</a:t>
                    </a:r>
                    <a:fld id="{E180234B-5E04-4F77-A8D5-BC359739702E}" type="VALUE">
                      <a:rPr lang="en-US" smtClean="0"/>
                      <a:pPr/>
                      <a:t>[ЗНАЧЕНИЕ]</a:t>
                    </a:fld>
                    <a:endParaRPr lang="en-US" dirty="0"/>
                  </a:p>
                  <a:p>
                    <a:r>
                      <a:rPr lang="en-US" dirty="0"/>
                      <a:t>Неточный </a:t>
                    </a:r>
                    <a:r>
                      <a:rPr lang="en-US" baseline="0" dirty="0"/>
                      <a:t> доход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A2C-4A9A-B466-F03292E1DE0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Лист1!$B$2:$B$4</c:f>
              <c:numCache>
                <c:formatCode>General</c:formatCode>
                <c:ptCount val="3"/>
                <c:pt idx="0">
                  <c:v>521000</c:v>
                </c:pt>
                <c:pt idx="1">
                  <c:v>522000</c:v>
                </c:pt>
                <c:pt idx="2">
                  <c:v>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2C-4A9A-B466-F03292E1DE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23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6B4BDF1-143E-4EB4-B7DD-EDB42A32B02A}" type="datetime1">
              <a:rPr lang="ru-RU" smtClean="0"/>
              <a:t>22.06.2020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7A54D57-1E58-41A9-BDD9-F9650DC3A9B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88755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8421F2-2005-498C-B360-BD27341331CE}" type="datetime1">
              <a:rPr lang="ru-RU" noProof="0" smtClean="0"/>
              <a:pPr/>
              <a:t>22.06.2020</a:t>
            </a:fld>
            <a:endParaRPr lang="ru-RU" noProof="0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r>
              <a:rPr lang="ru-RU" noProof="0" dirty="0"/>
              <a:t>ф</a:t>
            </a:r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5EB433F-E5C6-4E8D-82E5-3D359E2C0E5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611778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072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407711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700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3980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0638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543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3951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7853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52229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89335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4746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11" name="Прямоугольник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412CA9-1478-4ADC-BDE8-EAF73210C460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Повестк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BA2059-11DF-4FF5-B6EE-D7F898D4D032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5" name="Прямоугольник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6" name="Прямоугольник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pPr rtl="0"/>
            <a:r>
              <a:rPr lang="ru-RU" noProof="0" dirty="0"/>
              <a:t>Место для заголовка</a:t>
            </a:r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rtlCol="0"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>
                <a:solidFill>
                  <a:schemeClr val="tx1"/>
                </a:solidFill>
              </a:defRPr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Два типа объектов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CECD90-E392-4768-B6DC-1F42737EED1D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5" name="Прямоугольник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6" name="Прямоугольник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942871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ЩЕЛКНИТЕ, ЧТОБЫ ИЗМЕНИТЬ СТИЛЬ ОБРАЗЦА ЗАГОЛОВКА</a:t>
            </a:r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1973589"/>
            <a:ext cx="5711810" cy="3941540"/>
          </a:xfrm>
        </p:spPr>
        <p:txBody>
          <a:bodyPr rtlCol="0"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21039"/>
            <a:ext cx="4589130" cy="5603086"/>
          </a:xfrm>
          <a:solidFill>
            <a:srgbClr val="EDEFF7"/>
          </a:solidFill>
        </p:spPr>
        <p:txBody>
          <a:bodyPr rtlCol="0"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10" name="Прямоугольник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Рисунок 2"/>
          <p:cNvSpPr>
            <a:spLocks noGrp="1" noChangeAspect="1"/>
          </p:cNvSpPr>
          <p:nvPr>
            <p:ph type="pic" idx="1"/>
          </p:nvPr>
        </p:nvSpPr>
        <p:spPr>
          <a:xfrm>
            <a:off x="635001" y="603250"/>
            <a:ext cx="10921998" cy="3294019"/>
          </a:xfrm>
          <a:solidFill>
            <a:schemeClr val="bg1"/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C7557C65-91C6-4C33-8F03-35D31933DB55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4217870" y="0"/>
            <a:ext cx="3599236" cy="685799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11" name="Прямоугольник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BBFE5E-4769-4D3D-BFA5-38E9D5BE5220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397075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13" name="Прямоугольник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7340BC-549F-4DE0-8318-C875825FD691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9" name="Номер слайда 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ru-RU" noProof="0" dirty="0"/>
              <a:t>ЩЕЛКНИТЕ, ЧТОБЫ ИЗМЕНИТЬ СТИЛЬ ОБРАЗЦА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">
            <a:extLst>
              <a:ext uri="{FF2B5EF4-FFF2-40B4-BE49-F238E27FC236}">
                <a16:creationId xmlns:a16="http://schemas.microsoft.com/office/drawing/2014/main" id="{64248D99-2B30-464D-B9B7-4E5C3A1F3FB2}"/>
              </a:ext>
            </a:extLst>
          </p:cNvPr>
          <p:cNvSpPr/>
          <p:nvPr userDrawn="1"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16" name="Прямоугольник">
            <a:extLst>
              <a:ext uri="{FF2B5EF4-FFF2-40B4-BE49-F238E27FC236}">
                <a16:creationId xmlns:a16="http://schemas.microsoft.com/office/drawing/2014/main" id="{3FAFF55B-FDE6-394B-A39B-22627D8FB6E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1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1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574054-0D64-45A6-B7EF-4C0A2383E82A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12" name="Номер слайда 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9E345E4-E77C-484E-9FBB-E4EC71F085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423224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">
            <a:extLst>
              <a:ext uri="{FF2B5EF4-FFF2-40B4-BE49-F238E27FC236}">
                <a16:creationId xmlns:a16="http://schemas.microsoft.com/office/drawing/2014/main" id="{83ACCAC0-2C8A-CE43-8C55-22BB53C73920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10" name="Прямоугольник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D62AD2-CB52-4C85-B5C2-30919879368B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8" name="Номер слайда 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D4076461-FF7A-8843-B7F9-D041F3FB22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ru-RU" noProof="0" dirty="0"/>
              <a:t>ЩЕЛКНИТЕ, ЧТОБЫ ИЗМЕНИТЬ СТИЛЬ ОБРАЗЦА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02039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10" name="Прямоугольник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3B1DA6-95FC-423D-90BF-217FC13F8938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8" name="Номер слайда 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19" name="Рисунок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193086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0" name="Рисунок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193086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1" name="Рисунок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193086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2" name="Текст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Место для имени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Место для имени</a:t>
            </a:r>
          </a:p>
        </p:txBody>
      </p:sp>
      <p:sp>
        <p:nvSpPr>
          <p:cNvPr id="24" name="Текст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Место для имени</a:t>
            </a:r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ru-RU" noProof="0" dirty="0"/>
              <a:t>ЩЕЛКНИТЕ, ЧТОБЫ ИЗМЕНИТЬ СТИЛЬ ОБРАЗЦА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BD964F-5BD0-42D3-8529-2C82F80BB0DA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472297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Объект и изображени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E3B73D-2CFA-4CA7-8CA7-30DBEAA50B78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5" name="Прямоугольник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6" name="Прямоугольник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10" name="Рисунок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rtlCol="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5754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ru-RU" noProof="0" dirty="0"/>
              <a:t>Место для заголовка</a:t>
            </a:r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754" y="2281657"/>
            <a:ext cx="4157296" cy="3633471"/>
          </a:xfrm>
        </p:spPr>
        <p:txBody>
          <a:bodyPr rtlCol="0"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Цитат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E8D174-9E65-476B-9C92-ACEDEBD31DAF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5" name="Прямоугольник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6" name="Прямоугольник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pPr rtl="0"/>
            <a:r>
              <a:rPr lang="ru-RU" noProof="0" dirty="0"/>
              <a:t>Место для заголовка</a:t>
            </a:r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rtlCol="0"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 rtl="0"/>
            <a:r>
              <a:rPr lang="ru-RU" noProof="0" dirty="0"/>
              <a:t>Разместите здесь цитату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ru-RU" sz="1600" noProof="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Стиль образца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1173217D-5CAC-4089-B21C-6C06BFC9BB4C}" type="datetime1">
              <a:rPr lang="ru-RU" noProof="0" smtClean="0"/>
              <a:t>22.06.2020</a:t>
            </a:fld>
            <a:endParaRPr lang="ru-RU" noProof="0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3" r:id="rId2"/>
    <p:sldLayoutId id="2147483675" r:id="rId3"/>
    <p:sldLayoutId id="2147483684" r:id="rId4"/>
    <p:sldLayoutId id="2147483678" r:id="rId5"/>
    <p:sldLayoutId id="2147483688" r:id="rId6"/>
    <p:sldLayoutId id="2147483679" r:id="rId7"/>
    <p:sldLayoutId id="2147483692" r:id="rId8"/>
    <p:sldLayoutId id="2147483691" r:id="rId9"/>
    <p:sldLayoutId id="2147483690" r:id="rId10"/>
    <p:sldLayoutId id="2147483689" r:id="rId11"/>
    <p:sldLayoutId id="214748368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microsoft.com/office/2007/relationships/hdphoto" Target="../media/hdphoto2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000" y="1908311"/>
            <a:ext cx="10058400" cy="2392727"/>
          </a:xfrm>
        </p:spPr>
        <p:txBody>
          <a:bodyPr rtlCol="0">
            <a:normAutofit/>
          </a:bodyPr>
          <a:lstStyle/>
          <a:p>
            <a:r>
              <a:rPr lang="en-US" sz="6000" dirty="0"/>
              <a:t>Gamehub</a:t>
            </a:r>
            <a:endParaRPr lang="ru-RU" sz="6000" dirty="0"/>
          </a:p>
        </p:txBody>
      </p:sp>
      <p:sp>
        <p:nvSpPr>
          <p:cNvPr id="3" name="Заголовок 3">
            <a:extLst>
              <a:ext uri="{FF2B5EF4-FFF2-40B4-BE49-F238E27FC236}">
                <a16:creationId xmlns:a16="http://schemas.microsoft.com/office/drawing/2014/main" id="{6AF42186-3228-4269-BB99-7D06D1751778}"/>
              </a:ext>
            </a:extLst>
          </p:cNvPr>
          <p:cNvSpPr txBox="1">
            <a:spLocks/>
          </p:cNvSpPr>
          <p:nvPr/>
        </p:nvSpPr>
        <p:spPr>
          <a:xfrm>
            <a:off x="854000" y="3663349"/>
            <a:ext cx="6871982" cy="12753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cap="all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i="1" dirty="0"/>
              <a:t>Единый центр мониторинга и запуска игр</a:t>
            </a:r>
          </a:p>
        </p:txBody>
      </p:sp>
    </p:spTree>
    <p:extLst>
      <p:ext uri="{BB962C8B-B14F-4D97-AF65-F5344CB8AC3E}">
        <p14:creationId xmlns:p14="http://schemas.microsoft.com/office/powerpoint/2010/main" val="1833365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Заголовок 4">
            <a:extLst>
              <a:ext uri="{FF2B5EF4-FFF2-40B4-BE49-F238E27FC236}">
                <a16:creationId xmlns:a16="http://schemas.microsoft.com/office/drawing/2014/main" id="{D4D3B607-DC1D-496A-9CD4-54E93DFBA4B9}"/>
              </a:ext>
            </a:extLst>
          </p:cNvPr>
          <p:cNvSpPr txBox="1">
            <a:spLocks/>
          </p:cNvSpPr>
          <p:nvPr/>
        </p:nvSpPr>
        <p:spPr>
          <a:xfrm>
            <a:off x="1108033" y="2691829"/>
            <a:ext cx="3244668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Экономика проекта</a:t>
            </a:r>
          </a:p>
        </p:txBody>
      </p:sp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0464A05C-27E1-4212-9CC5-E555A5F25F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6720203"/>
              </p:ext>
            </p:extLst>
          </p:nvPr>
        </p:nvGraphicFramePr>
        <p:xfrm>
          <a:off x="4064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796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9B121A-F07E-4975-8882-259C0ABC1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17" y="145455"/>
            <a:ext cx="11245966" cy="656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48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бъект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>
            <a:normAutofit/>
          </a:bodyPr>
          <a:lstStyle/>
          <a:p>
            <a:pPr rtl="0">
              <a:buFont typeface="Arial" panose="020B0604020202020204" pitchFamily="34" charset="0"/>
              <a:buChar char="•"/>
            </a:pPr>
            <a:r>
              <a:rPr lang="ru-RU" sz="2000" dirty="0"/>
              <a:t>Невозможность контроля всех установок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ru-RU" sz="2000" dirty="0"/>
              <a:t>Необходимость запуска отдельных лаунчеров производителей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ru-RU" sz="2000" dirty="0"/>
              <a:t>Отсутствие общего удобного списка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ru-RU" sz="2000" dirty="0"/>
              <a:t>Отсутствие общего списка друзей и достижений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ru-RU" sz="2000" dirty="0"/>
              <a:t>Трата большого количество времени на ненужные действия поиска</a:t>
            </a:r>
            <a:r>
              <a:rPr lang="en-US" sz="2000" dirty="0"/>
              <a:t>/</a:t>
            </a:r>
            <a:r>
              <a:rPr lang="ru-RU" sz="2000" dirty="0"/>
              <a:t>открытия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ru-RU" sz="2000" dirty="0"/>
              <a:t>Во что поиграть?!</a:t>
            </a:r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2896F527-15CD-49D9-A386-EF6184DE7342}"/>
              </a:ext>
            </a:extLst>
          </p:cNvPr>
          <p:cNvSpPr txBox="1">
            <a:spLocks/>
          </p:cNvSpPr>
          <p:nvPr/>
        </p:nvSpPr>
        <p:spPr>
          <a:xfrm>
            <a:off x="1108033" y="2691829"/>
            <a:ext cx="3244668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Проблема игры на пк</a:t>
            </a:r>
          </a:p>
        </p:txBody>
      </p:sp>
    </p:spTree>
    <p:extLst>
      <p:ext uri="{BB962C8B-B14F-4D97-AF65-F5344CB8AC3E}">
        <p14:creationId xmlns:p14="http://schemas.microsoft.com/office/powerpoint/2010/main" val="3974970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Battle.net скачать бесплатно на русском для Windows 10, 7, 8">
            <a:extLst>
              <a:ext uri="{FF2B5EF4-FFF2-40B4-BE49-F238E27FC236}">
                <a16:creationId xmlns:a16="http://schemas.microsoft.com/office/drawing/2014/main" id="{6222EDBD-7823-4373-ABD2-519DB5043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032" y="4436446"/>
            <a:ext cx="1523002" cy="1523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team — Википедия">
            <a:extLst>
              <a:ext uri="{FF2B5EF4-FFF2-40B4-BE49-F238E27FC236}">
                <a16:creationId xmlns:a16="http://schemas.microsoft.com/office/drawing/2014/main" id="{85D8D24B-3133-4085-94B3-8E1D2689C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365" y="4604175"/>
            <a:ext cx="1355273" cy="1355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pic Games Technical Support &amp; Customer Service | Epic Games">
            <a:extLst>
              <a:ext uri="{FF2B5EF4-FFF2-40B4-BE49-F238E27FC236}">
                <a16:creationId xmlns:a16="http://schemas.microsoft.com/office/drawing/2014/main" id="{566D45F2-14AC-434C-A861-4A01A3253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852" y="497146"/>
            <a:ext cx="3709362" cy="2086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Uplay (2020) скачать бесплатно Юплей на PC на русском">
            <a:extLst>
              <a:ext uri="{FF2B5EF4-FFF2-40B4-BE49-F238E27FC236}">
                <a16:creationId xmlns:a16="http://schemas.microsoft.com/office/drawing/2014/main" id="{2291D679-7B1F-4E66-BA20-666BC8FD6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1823" y="823821"/>
            <a:ext cx="1358356" cy="135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Заголовок 18">
            <a:extLst>
              <a:ext uri="{FF2B5EF4-FFF2-40B4-BE49-F238E27FC236}">
                <a16:creationId xmlns:a16="http://schemas.microsoft.com/office/drawing/2014/main" id="{9ADD7CE7-F2F3-4331-A384-4831D9D5B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6179" y="3039501"/>
            <a:ext cx="3660164" cy="587584"/>
          </a:xfrm>
        </p:spPr>
        <p:txBody>
          <a:bodyPr rtlCol="0">
            <a:normAutofit/>
          </a:bodyPr>
          <a:lstStyle/>
          <a:p>
            <a:pPr rtl="0"/>
            <a:r>
              <a:rPr lang="en-US" sz="3200" dirty="0">
                <a:solidFill>
                  <a:schemeClr val="tx1"/>
                </a:solidFill>
              </a:rPr>
              <a:t>Gamehub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7" name="Стрелка: вниз 6">
            <a:extLst>
              <a:ext uri="{FF2B5EF4-FFF2-40B4-BE49-F238E27FC236}">
                <a16:creationId xmlns:a16="http://schemas.microsoft.com/office/drawing/2014/main" id="{EBA90FE9-2E29-4503-A950-950F4D45D31E}"/>
              </a:ext>
            </a:extLst>
          </p:cNvPr>
          <p:cNvSpPr/>
          <p:nvPr/>
        </p:nvSpPr>
        <p:spPr>
          <a:xfrm rot="19729154">
            <a:off x="7999679" y="2142491"/>
            <a:ext cx="334710" cy="79928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Заголовок 4">
            <a:extLst>
              <a:ext uri="{FF2B5EF4-FFF2-40B4-BE49-F238E27FC236}">
                <a16:creationId xmlns:a16="http://schemas.microsoft.com/office/drawing/2014/main" id="{D4D3B607-DC1D-496A-9CD4-54E93DFBA4B9}"/>
              </a:ext>
            </a:extLst>
          </p:cNvPr>
          <p:cNvSpPr txBox="1">
            <a:spLocks/>
          </p:cNvSpPr>
          <p:nvPr/>
        </p:nvSpPr>
        <p:spPr>
          <a:xfrm>
            <a:off x="1108033" y="2691829"/>
            <a:ext cx="3244668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Решение проблемы</a:t>
            </a:r>
          </a:p>
        </p:txBody>
      </p:sp>
      <p:sp>
        <p:nvSpPr>
          <p:cNvPr id="22" name="Стрелка: вниз 21">
            <a:extLst>
              <a:ext uri="{FF2B5EF4-FFF2-40B4-BE49-F238E27FC236}">
                <a16:creationId xmlns:a16="http://schemas.microsoft.com/office/drawing/2014/main" id="{67D88249-E5C9-4B34-8F7A-9AC9A307119A}"/>
              </a:ext>
            </a:extLst>
          </p:cNvPr>
          <p:cNvSpPr/>
          <p:nvPr/>
        </p:nvSpPr>
        <p:spPr>
          <a:xfrm rot="1520792">
            <a:off x="9589806" y="2131066"/>
            <a:ext cx="334710" cy="82422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Стрелка: вниз 22">
            <a:extLst>
              <a:ext uri="{FF2B5EF4-FFF2-40B4-BE49-F238E27FC236}">
                <a16:creationId xmlns:a16="http://schemas.microsoft.com/office/drawing/2014/main" id="{AE61D72B-ECFA-430B-9F78-BFE6B576A09F}"/>
              </a:ext>
            </a:extLst>
          </p:cNvPr>
          <p:cNvSpPr/>
          <p:nvPr/>
        </p:nvSpPr>
        <p:spPr>
          <a:xfrm rot="12336857">
            <a:off x="7962447" y="3681014"/>
            <a:ext cx="334710" cy="79928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Стрелка: вниз 23">
            <a:extLst>
              <a:ext uri="{FF2B5EF4-FFF2-40B4-BE49-F238E27FC236}">
                <a16:creationId xmlns:a16="http://schemas.microsoft.com/office/drawing/2014/main" id="{E1ABBADD-C342-4867-B42A-923DCDDFA711}"/>
              </a:ext>
            </a:extLst>
          </p:cNvPr>
          <p:cNvSpPr/>
          <p:nvPr/>
        </p:nvSpPr>
        <p:spPr>
          <a:xfrm rot="9332049">
            <a:off x="9731117" y="3719518"/>
            <a:ext cx="334710" cy="79928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7" grpId="0" animBg="1"/>
      <p:bldP spid="22" grpId="0" animBg="1"/>
      <p:bldP spid="23" grpId="0" animBg="1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CEC6F6A4-0B34-420D-BD64-C5284D811E9E}"/>
              </a:ext>
            </a:extLst>
          </p:cNvPr>
          <p:cNvSpPr txBox="1">
            <a:spLocks/>
          </p:cNvSpPr>
          <p:nvPr/>
        </p:nvSpPr>
        <p:spPr>
          <a:xfrm>
            <a:off x="547389" y="2782625"/>
            <a:ext cx="3225428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Эксклюзивные функции</a:t>
            </a:r>
          </a:p>
        </p:txBody>
      </p:sp>
      <p:pic>
        <p:nvPicPr>
          <p:cNvPr id="5122" name="Picture 2" descr="Топ новых фишек в майском обновлении Windows 10 Build 1903 | Keddr.com">
            <a:extLst>
              <a:ext uri="{FF2B5EF4-FFF2-40B4-BE49-F238E27FC236}">
                <a16:creationId xmlns:a16="http://schemas.microsoft.com/office/drawing/2014/main" id="{6EFFBEF0-4FD4-4B1B-BC7F-AAD508CD2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7548" y="1187395"/>
            <a:ext cx="5671930" cy="3190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4F650A55-4CC1-400B-A4C2-410CC3C682E9}"/>
              </a:ext>
            </a:extLst>
          </p:cNvPr>
          <p:cNvSpPr txBox="1">
            <a:spLocks/>
          </p:cNvSpPr>
          <p:nvPr/>
        </p:nvSpPr>
        <p:spPr>
          <a:xfrm>
            <a:off x="2996807" y="4075375"/>
            <a:ext cx="5058697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dirty="0"/>
              <a:t>Игровая среда </a:t>
            </a:r>
            <a:r>
              <a:rPr lang="en-US" sz="1800" dirty="0"/>
              <a:t>windows 10</a:t>
            </a:r>
            <a:endParaRPr lang="ru-RU" sz="1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4CC57D6-708A-40F8-B0C8-17E1CFE15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905" y="2356797"/>
            <a:ext cx="1877314" cy="3698120"/>
          </a:xfrm>
          <a:prstGeom prst="rect">
            <a:avLst/>
          </a:prstGeom>
        </p:spPr>
      </p:pic>
      <p:sp>
        <p:nvSpPr>
          <p:cNvPr id="10" name="Заголовок 4">
            <a:extLst>
              <a:ext uri="{FF2B5EF4-FFF2-40B4-BE49-F238E27FC236}">
                <a16:creationId xmlns:a16="http://schemas.microsoft.com/office/drawing/2014/main" id="{9E56F701-478D-4B30-921A-842B3D140DB9}"/>
              </a:ext>
            </a:extLst>
          </p:cNvPr>
          <p:cNvSpPr txBox="1">
            <a:spLocks/>
          </p:cNvSpPr>
          <p:nvPr/>
        </p:nvSpPr>
        <p:spPr>
          <a:xfrm>
            <a:off x="5623582" y="5234940"/>
            <a:ext cx="5058697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dirty="0"/>
              <a:t>Приложение «люди»</a:t>
            </a:r>
          </a:p>
        </p:txBody>
      </p:sp>
    </p:spTree>
    <p:extLst>
      <p:ext uri="{BB962C8B-B14F-4D97-AF65-F5344CB8AC3E}">
        <p14:creationId xmlns:p14="http://schemas.microsoft.com/office/powerpoint/2010/main" val="92796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1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2790362F-2881-46E8-9255-856CBE49C4B2}"/>
              </a:ext>
            </a:extLst>
          </p:cNvPr>
          <p:cNvSpPr txBox="1">
            <a:spLocks/>
          </p:cNvSpPr>
          <p:nvPr/>
        </p:nvSpPr>
        <p:spPr>
          <a:xfrm>
            <a:off x="1602297" y="2691829"/>
            <a:ext cx="2130804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Обзор рынка</a:t>
            </a:r>
          </a:p>
        </p:txBody>
      </p:sp>
      <p:pic>
        <p:nvPicPr>
          <p:cNvPr id="3074" name="Picture 2" descr="NVIDIA закрыла «очень серьёзную» уязвимость в GeForce Experience">
            <a:extLst>
              <a:ext uri="{FF2B5EF4-FFF2-40B4-BE49-F238E27FC236}">
                <a16:creationId xmlns:a16="http://schemas.microsoft.com/office/drawing/2014/main" id="{26DEFD22-0843-43EB-B521-517102A9B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541" y="1283273"/>
            <a:ext cx="3371932" cy="187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ФБР запросило у Sony данные о пользователе, якобы использовавшем ...">
            <a:extLst>
              <a:ext uri="{FF2B5EF4-FFF2-40B4-BE49-F238E27FC236}">
                <a16:creationId xmlns:a16="http://schemas.microsoft.com/office/drawing/2014/main" id="{66AC4B52-607A-476A-B073-0AE43047A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1064" y="3496083"/>
            <a:ext cx="4982817" cy="2150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Скачать игры гугл плей игры">
            <a:extLst>
              <a:ext uri="{FF2B5EF4-FFF2-40B4-BE49-F238E27FC236}">
                <a16:creationId xmlns:a16="http://schemas.microsoft.com/office/drawing/2014/main" id="{EE96FD4A-ED59-4487-8B3A-83909BB0D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626" y="1448064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07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0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0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5E8AA296-46EB-446B-B8B7-AD58C4B54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702" y="2682692"/>
            <a:ext cx="2589735" cy="1292750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Целевая аудитория</a:t>
            </a:r>
          </a:p>
        </p:txBody>
      </p:sp>
      <p:pic>
        <p:nvPicPr>
          <p:cNvPr id="2066" name="Picture 18" descr="Инструмент джойстик игры управления | Бесплатно значок">
            <a:extLst>
              <a:ext uri="{FF2B5EF4-FFF2-40B4-BE49-F238E27FC236}">
                <a16:creationId xmlns:a16="http://schemas.microsoft.com/office/drawing/2014/main" id="{FB466AE6-0D97-46D5-96FB-6EFB75CBA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9840" y="924858"/>
            <a:ext cx="1292750" cy="129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A3983F-B647-4E21-9979-E0FD4A134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6630" y1="85938" x2="56630" y2="8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99521" y="2448089"/>
            <a:ext cx="3093390" cy="1721539"/>
          </a:xfrm>
          <a:prstGeom prst="rect">
            <a:avLst/>
          </a:prstGeom>
        </p:spPr>
      </p:pic>
      <p:pic>
        <p:nvPicPr>
          <p:cNvPr id="2076" name="Picture 28" descr="для IPhone, компьютерные иконки, смартфон">
            <a:extLst>
              <a:ext uri="{FF2B5EF4-FFF2-40B4-BE49-F238E27FC236}">
                <a16:creationId xmlns:a16="http://schemas.microsoft.com/office/drawing/2014/main" id="{FB446FB3-25F4-4155-B2C8-964D0C267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346" b="96923" l="10000" r="90000">
                        <a14:foregroundMark x1="35444" y1="25769" x2="35444" y2="25769"/>
                        <a14:foregroundMark x1="51222" y1="97115" x2="51222" y2="97115"/>
                        <a14:foregroundMark x1="47889" y1="1346" x2="47889" y2="1346"/>
                        <a14:foregroundMark x1="49111" y1="6731" x2="49111" y2="6731"/>
                        <a14:foregroundMark x1="49222" y1="91731" x2="49222" y2="917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7489" y="4630590"/>
            <a:ext cx="2237453" cy="129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Заголовок 4">
            <a:extLst>
              <a:ext uri="{FF2B5EF4-FFF2-40B4-BE49-F238E27FC236}">
                <a16:creationId xmlns:a16="http://schemas.microsoft.com/office/drawing/2014/main" id="{22A13C3F-5D96-4455-9FB5-DAF321957469}"/>
              </a:ext>
            </a:extLst>
          </p:cNvPr>
          <p:cNvSpPr txBox="1">
            <a:spLocks/>
          </p:cNvSpPr>
          <p:nvPr/>
        </p:nvSpPr>
        <p:spPr>
          <a:xfrm>
            <a:off x="4068418" y="983434"/>
            <a:ext cx="1643270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dirty="0"/>
              <a:t>47%</a:t>
            </a:r>
          </a:p>
        </p:txBody>
      </p:sp>
      <p:sp>
        <p:nvSpPr>
          <p:cNvPr id="26" name="Заголовок 4">
            <a:extLst>
              <a:ext uri="{FF2B5EF4-FFF2-40B4-BE49-F238E27FC236}">
                <a16:creationId xmlns:a16="http://schemas.microsoft.com/office/drawing/2014/main" id="{106AB63B-24DC-483D-B414-7D4FFD778C3F}"/>
              </a:ext>
            </a:extLst>
          </p:cNvPr>
          <p:cNvSpPr txBox="1">
            <a:spLocks/>
          </p:cNvSpPr>
          <p:nvPr/>
        </p:nvSpPr>
        <p:spPr>
          <a:xfrm>
            <a:off x="4068418" y="2619994"/>
            <a:ext cx="1643270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dirty="0"/>
              <a:t>27%</a:t>
            </a:r>
          </a:p>
        </p:txBody>
      </p:sp>
      <p:sp>
        <p:nvSpPr>
          <p:cNvPr id="27" name="Заголовок 4">
            <a:extLst>
              <a:ext uri="{FF2B5EF4-FFF2-40B4-BE49-F238E27FC236}">
                <a16:creationId xmlns:a16="http://schemas.microsoft.com/office/drawing/2014/main" id="{2AA1891C-7908-4706-ABF6-7F8877F49C18}"/>
              </a:ext>
            </a:extLst>
          </p:cNvPr>
          <p:cNvSpPr txBox="1">
            <a:spLocks/>
          </p:cNvSpPr>
          <p:nvPr/>
        </p:nvSpPr>
        <p:spPr>
          <a:xfrm>
            <a:off x="4068418" y="4630590"/>
            <a:ext cx="1643270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dirty="0"/>
              <a:t>26%</a:t>
            </a:r>
          </a:p>
        </p:txBody>
      </p:sp>
      <p:sp>
        <p:nvSpPr>
          <p:cNvPr id="29" name="Объект 16">
            <a:extLst>
              <a:ext uri="{FF2B5EF4-FFF2-40B4-BE49-F238E27FC236}">
                <a16:creationId xmlns:a16="http://schemas.microsoft.com/office/drawing/2014/main" id="{B27736B3-E050-44DC-8ABD-802FD307F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63390" y="2217608"/>
            <a:ext cx="3503906" cy="2891203"/>
          </a:xfrm>
        </p:spPr>
        <p:txBody>
          <a:bodyPr rtlCol="0">
            <a:normAutofit/>
          </a:bodyPr>
          <a:lstStyle/>
          <a:p>
            <a:pPr rtl="0"/>
            <a:r>
              <a:rPr lang="ru-RU" sz="2000" dirty="0"/>
              <a:t>Более 16 миллионов человек по всему миру готовы использовать </a:t>
            </a:r>
            <a:r>
              <a:rPr lang="en-US" sz="2000" dirty="0"/>
              <a:t>GameHub </a:t>
            </a:r>
            <a:r>
              <a:rPr lang="ru-RU" sz="2000" dirty="0"/>
              <a:t>на ПК </a:t>
            </a:r>
          </a:p>
          <a:p>
            <a:pPr rtl="0"/>
            <a:r>
              <a:rPr lang="ru-RU" sz="2000" dirty="0"/>
              <a:t>В России охват аудитории составляет более миллиона человек</a:t>
            </a:r>
          </a:p>
        </p:txBody>
      </p:sp>
    </p:spTree>
    <p:extLst>
      <p:ext uri="{BB962C8B-B14F-4D97-AF65-F5344CB8AC3E}">
        <p14:creationId xmlns:p14="http://schemas.microsoft.com/office/powerpoint/2010/main" val="240305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6" grpId="0"/>
      <p:bldP spid="27" grpId="0"/>
      <p:bldP spid="2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5E8AA296-46EB-446B-B8B7-AD58C4B54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899" y="2682692"/>
            <a:ext cx="3598877" cy="1292750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Распределение игроков</a:t>
            </a:r>
          </a:p>
        </p:txBody>
      </p:sp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A050C6B6-5A40-4AFD-95E3-73D4004A4C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9866804"/>
              </p:ext>
            </p:extLst>
          </p:nvPr>
        </p:nvGraphicFramePr>
        <p:xfrm>
          <a:off x="3325769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6003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Заголовок 4">
            <a:extLst>
              <a:ext uri="{FF2B5EF4-FFF2-40B4-BE49-F238E27FC236}">
                <a16:creationId xmlns:a16="http://schemas.microsoft.com/office/drawing/2014/main" id="{D4D3B607-DC1D-496A-9CD4-54E93DFBA4B9}"/>
              </a:ext>
            </a:extLst>
          </p:cNvPr>
          <p:cNvSpPr txBox="1">
            <a:spLocks/>
          </p:cNvSpPr>
          <p:nvPr/>
        </p:nvSpPr>
        <p:spPr>
          <a:xfrm>
            <a:off x="564694" y="2691829"/>
            <a:ext cx="3244668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монетизация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0BAE72B-73EC-423A-9FC5-77EFE15EC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7219" y="1128404"/>
            <a:ext cx="2127080" cy="44196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42A2228-BBAE-4FCD-BAFA-55A073339E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9595" y="1128404"/>
            <a:ext cx="2108756" cy="44196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EA1C784-79D5-46E7-BA54-EE92C67E75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0531" y="1128404"/>
            <a:ext cx="2118583" cy="4419600"/>
          </a:xfrm>
          <a:prstGeom prst="rect">
            <a:avLst/>
          </a:prstGeom>
        </p:spPr>
      </p:pic>
      <p:sp>
        <p:nvSpPr>
          <p:cNvPr id="10" name="Заголовок 4">
            <a:extLst>
              <a:ext uri="{FF2B5EF4-FFF2-40B4-BE49-F238E27FC236}">
                <a16:creationId xmlns:a16="http://schemas.microsoft.com/office/drawing/2014/main" id="{F7CD08DB-6675-49AC-92DD-EB606AC84274}"/>
              </a:ext>
            </a:extLst>
          </p:cNvPr>
          <p:cNvSpPr txBox="1">
            <a:spLocks/>
          </p:cNvSpPr>
          <p:nvPr/>
        </p:nvSpPr>
        <p:spPr>
          <a:xfrm>
            <a:off x="3989121" y="5729596"/>
            <a:ext cx="2369703" cy="4780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dirty="0"/>
              <a:t>Персонализация</a:t>
            </a:r>
          </a:p>
        </p:txBody>
      </p:sp>
      <p:sp>
        <p:nvSpPr>
          <p:cNvPr id="11" name="Заголовок 4">
            <a:extLst>
              <a:ext uri="{FF2B5EF4-FFF2-40B4-BE49-F238E27FC236}">
                <a16:creationId xmlns:a16="http://schemas.microsoft.com/office/drawing/2014/main" id="{870E3517-390A-4B19-8BBD-ED2774EF723F}"/>
              </a:ext>
            </a:extLst>
          </p:cNvPr>
          <p:cNvSpPr txBox="1">
            <a:spLocks/>
          </p:cNvSpPr>
          <p:nvPr/>
        </p:nvSpPr>
        <p:spPr>
          <a:xfrm>
            <a:off x="6575907" y="5729593"/>
            <a:ext cx="2369703" cy="4780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dirty="0"/>
              <a:t>Рекомендации</a:t>
            </a:r>
          </a:p>
        </p:txBody>
      </p:sp>
      <p:sp>
        <p:nvSpPr>
          <p:cNvPr id="12" name="Заголовок 4">
            <a:extLst>
              <a:ext uri="{FF2B5EF4-FFF2-40B4-BE49-F238E27FC236}">
                <a16:creationId xmlns:a16="http://schemas.microsoft.com/office/drawing/2014/main" id="{93C8C5D2-E524-4D7F-8BCD-FC4771F0914F}"/>
              </a:ext>
            </a:extLst>
          </p:cNvPr>
          <p:cNvSpPr txBox="1">
            <a:spLocks/>
          </p:cNvSpPr>
          <p:nvPr/>
        </p:nvSpPr>
        <p:spPr>
          <a:xfrm>
            <a:off x="8985196" y="5729594"/>
            <a:ext cx="2369703" cy="4780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dirty="0"/>
              <a:t>Подборки</a:t>
            </a:r>
          </a:p>
        </p:txBody>
      </p:sp>
    </p:spTree>
    <p:extLst>
      <p:ext uri="{BB962C8B-B14F-4D97-AF65-F5344CB8AC3E}">
        <p14:creationId xmlns:p14="http://schemas.microsoft.com/office/powerpoint/2010/main" val="415605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Заголовок 4">
            <a:extLst>
              <a:ext uri="{FF2B5EF4-FFF2-40B4-BE49-F238E27FC236}">
                <a16:creationId xmlns:a16="http://schemas.microsoft.com/office/drawing/2014/main" id="{D4D3B607-DC1D-496A-9CD4-54E93DFBA4B9}"/>
              </a:ext>
            </a:extLst>
          </p:cNvPr>
          <p:cNvSpPr txBox="1">
            <a:spLocks/>
          </p:cNvSpPr>
          <p:nvPr/>
        </p:nvSpPr>
        <p:spPr>
          <a:xfrm>
            <a:off x="1108033" y="2691829"/>
            <a:ext cx="3244668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План развития</a:t>
            </a:r>
          </a:p>
        </p:txBody>
      </p:sp>
      <p:sp>
        <p:nvSpPr>
          <p:cNvPr id="4" name="Заголовок 4">
            <a:extLst>
              <a:ext uri="{FF2B5EF4-FFF2-40B4-BE49-F238E27FC236}">
                <a16:creationId xmlns:a16="http://schemas.microsoft.com/office/drawing/2014/main" id="{D195AC94-555D-4717-9F3D-697EA9486475}"/>
              </a:ext>
            </a:extLst>
          </p:cNvPr>
          <p:cNvSpPr txBox="1">
            <a:spLocks/>
          </p:cNvSpPr>
          <p:nvPr/>
        </p:nvSpPr>
        <p:spPr>
          <a:xfrm>
            <a:off x="4548917" y="897983"/>
            <a:ext cx="3244668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/>
              <a:t>Расходы</a:t>
            </a:r>
            <a:endParaRPr lang="ru-RU" sz="3600" dirty="0"/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BAD05F3A-5B2C-473A-8D11-E698C242DB3D}"/>
              </a:ext>
            </a:extLst>
          </p:cNvPr>
          <p:cNvSpPr txBox="1">
            <a:spLocks/>
          </p:cNvSpPr>
          <p:nvPr/>
        </p:nvSpPr>
        <p:spPr>
          <a:xfrm>
            <a:off x="7879347" y="897983"/>
            <a:ext cx="3244668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/>
              <a:t>доходы</a:t>
            </a:r>
            <a:endParaRPr lang="ru-RU" dirty="0"/>
          </a:p>
        </p:txBody>
      </p:sp>
      <p:sp>
        <p:nvSpPr>
          <p:cNvPr id="7" name="Заголовок 4">
            <a:extLst>
              <a:ext uri="{FF2B5EF4-FFF2-40B4-BE49-F238E27FC236}">
                <a16:creationId xmlns:a16="http://schemas.microsoft.com/office/drawing/2014/main" id="{EBE3AFCE-5E39-4FD9-A4FE-379D2D8BAB0F}"/>
              </a:ext>
            </a:extLst>
          </p:cNvPr>
          <p:cNvSpPr txBox="1">
            <a:spLocks/>
          </p:cNvSpPr>
          <p:nvPr/>
        </p:nvSpPr>
        <p:spPr>
          <a:xfrm>
            <a:off x="5087996" y="2190733"/>
            <a:ext cx="2864767" cy="3288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1800" dirty="0"/>
              <a:t>Закупка рекламы</a:t>
            </a:r>
            <a:endParaRPr lang="en-US" sz="1800" dirty="0"/>
          </a:p>
          <a:p>
            <a:pPr algn="l"/>
            <a:endParaRPr lang="ru-RU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VK </a:t>
            </a:r>
            <a:r>
              <a:rPr lang="ru-RU" sz="1400" dirty="0"/>
              <a:t>(58</a:t>
            </a:r>
            <a:r>
              <a:rPr lang="en-US" sz="1400" dirty="0"/>
              <a:t>$</a:t>
            </a:r>
            <a:r>
              <a:rPr lang="ru-RU" sz="1400" dirty="0"/>
              <a:t>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Twitch (145$)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Youtube (2870$)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/>
            <a:r>
              <a:rPr lang="ru-RU" sz="1800" dirty="0"/>
              <a:t>Зарплаты сотрудникам</a:t>
            </a:r>
            <a:endParaRPr lang="en-US" sz="1800" dirty="0"/>
          </a:p>
          <a:p>
            <a:pPr algn="l"/>
            <a:endParaRPr lang="ru-RU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1400" dirty="0"/>
              <a:t>3750</a:t>
            </a:r>
            <a:r>
              <a:rPr lang="en-US" sz="1400" dirty="0"/>
              <a:t>$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sz="1500" dirty="0"/>
          </a:p>
          <a:p>
            <a:pPr algn="l"/>
            <a:endParaRPr lang="ru-RU" sz="1500" dirty="0"/>
          </a:p>
          <a:p>
            <a:pPr algn="l"/>
            <a:r>
              <a:rPr lang="ru-RU" sz="1800" dirty="0"/>
              <a:t>Контракты со студиями</a:t>
            </a:r>
            <a:endParaRPr lang="en-US" sz="1800" dirty="0"/>
          </a:p>
          <a:p>
            <a:pPr algn="l"/>
            <a:endParaRPr lang="ru-RU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1400" dirty="0"/>
              <a:t>В среднем 1500</a:t>
            </a:r>
            <a:r>
              <a:rPr lang="en-US" sz="1400" dirty="0"/>
              <a:t>$</a:t>
            </a:r>
          </a:p>
        </p:txBody>
      </p:sp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2DC310F5-35FE-4F74-A487-395FED0AD608}"/>
              </a:ext>
            </a:extLst>
          </p:cNvPr>
          <p:cNvSpPr txBox="1">
            <a:spLocks/>
          </p:cNvSpPr>
          <p:nvPr/>
        </p:nvSpPr>
        <p:spPr>
          <a:xfrm>
            <a:off x="8552152" y="2298854"/>
            <a:ext cx="2989015" cy="2429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1800" dirty="0"/>
              <a:t>Краудфандинг</a:t>
            </a:r>
            <a:endParaRPr lang="en-US" sz="1800" dirty="0"/>
          </a:p>
          <a:p>
            <a:pPr algn="l"/>
            <a:endParaRPr lang="ru-RU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500 000$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/>
            <a:r>
              <a:rPr lang="ru-RU" sz="1800" dirty="0"/>
              <a:t>Размещение </a:t>
            </a:r>
            <a:endParaRPr lang="en-US" sz="1800" dirty="0"/>
          </a:p>
          <a:p>
            <a:pPr algn="l"/>
            <a:r>
              <a:rPr lang="ru-RU" sz="1800" dirty="0"/>
              <a:t>Рекламы</a:t>
            </a:r>
            <a:endParaRPr lang="en-US" sz="1800" dirty="0"/>
          </a:p>
          <a:p>
            <a:pPr algn="l"/>
            <a:endParaRPr lang="ru-RU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CTR –  4%,  0.11$	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CPA – 1%,  1.50$</a:t>
            </a:r>
            <a:endParaRPr lang="ru-RU" sz="1500" dirty="0"/>
          </a:p>
          <a:p>
            <a:pPr algn="l"/>
            <a:endParaRPr lang="ru-RU" sz="1500" dirty="0"/>
          </a:p>
          <a:p>
            <a:pPr algn="l"/>
            <a:endParaRPr lang="en-US" sz="1400" dirty="0"/>
          </a:p>
        </p:txBody>
      </p:sp>
      <p:pic>
        <p:nvPicPr>
          <p:cNvPr id="1026" name="Picture 2" descr="Kickstarter усилит продвижение для проектов, запущенных на 7 дней ...">
            <a:extLst>
              <a:ext uri="{FF2B5EF4-FFF2-40B4-BE49-F238E27FC236}">
                <a16:creationId xmlns:a16="http://schemas.microsoft.com/office/drawing/2014/main" id="{36FAF6D4-DE20-4586-A7E5-DBE7E454C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6333" y1="23400" x2="46333" y2="23400"/>
                        <a14:foregroundMark x1="38133" y1="39200" x2="38133" y2="39200"/>
                        <a14:foregroundMark x1="39867" y1="35900" x2="39867" y2="35900"/>
                        <a14:foregroundMark x1="36600" y1="62600" x2="36600" y2="62600"/>
                        <a14:foregroundMark x1="40000" y1="60300" x2="40000" y2="60300"/>
                        <a14:foregroundMark x1="43000" y1="61100" x2="43000" y2="61100"/>
                        <a14:foregroundMark x1="45533" y1="62600" x2="45533" y2="62600"/>
                        <a14:foregroundMark x1="47733" y1="59900" x2="47733" y2="59900"/>
                        <a14:foregroundMark x1="49533" y1="59900" x2="49533" y2="59900"/>
                        <a14:foregroundMark x1="52933" y1="59800" x2="52933" y2="59800"/>
                        <a14:foregroundMark x1="56800" y1="63000" x2="56800" y2="63000"/>
                        <a14:foregroundMark x1="58067" y1="63400" x2="58067" y2="63400"/>
                        <a14:foregroundMark x1="59867" y1="63600" x2="59867" y2="63600"/>
                        <a14:foregroundMark x1="60000" y1="62600" x2="60000" y2="62600"/>
                        <a14:foregroundMark x1="60000" y1="61900" x2="60000" y2="61900"/>
                        <a14:foregroundMark x1="60133" y1="60900" x2="60133" y2="609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6747" y="4669200"/>
            <a:ext cx="1805907" cy="1203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OOMSTARTER - Сделай жизнь ярче!">
            <a:extLst>
              <a:ext uri="{FF2B5EF4-FFF2-40B4-BE49-F238E27FC236}">
                <a16:creationId xmlns:a16="http://schemas.microsoft.com/office/drawing/2014/main" id="{E883AC1E-8C23-4BB8-B23B-7FC88D8610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7880" y="4786735"/>
            <a:ext cx="968867" cy="968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4497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theme/theme1.xml><?xml version="1.0" encoding="utf-8"?>
<a:theme xmlns:a="http://schemas.openxmlformats.org/drawingml/2006/main" name="Ретроспектива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67598_TF22318419.potx" id="{E7F63C9F-438A-4BFD-8F8D-7C8E06D486C0}" vid="{669CDB10-F5D0-48FB-B028-1A19F2507779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Минималистичная презентация продаж</Template>
  <TotalTime>0</TotalTime>
  <Words>176</Words>
  <Application>Microsoft Office PowerPoint</Application>
  <PresentationFormat>Широкоэкранный</PresentationFormat>
  <Paragraphs>78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РетроспективаVTI</vt:lpstr>
      <vt:lpstr>Gamehub</vt:lpstr>
      <vt:lpstr>Презентация PowerPoint</vt:lpstr>
      <vt:lpstr>Gamehub</vt:lpstr>
      <vt:lpstr>Презентация PowerPoint</vt:lpstr>
      <vt:lpstr>Презентация PowerPoint</vt:lpstr>
      <vt:lpstr>Целевая аудитория</vt:lpstr>
      <vt:lpstr>Распределение игроков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2020-05-12T10:06:08Z</dcterms:created>
  <dcterms:modified xsi:type="dcterms:W3CDTF">2020-06-22T21:48:26Z</dcterms:modified>
</cp:coreProperties>
</file>